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7" r:id="rId2"/>
    <p:sldId id="256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4545"/>
    <a:srgbClr val="3B3B3B"/>
    <a:srgbClr val="363636"/>
    <a:srgbClr val="414141"/>
    <a:srgbClr val="555555"/>
    <a:srgbClr val="F1D6BF"/>
    <a:srgbClr val="F4DECC"/>
    <a:srgbClr val="EBC6A7"/>
    <a:srgbClr val="DD9C68"/>
    <a:srgbClr val="3926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2" autoAdjust="0"/>
    <p:restoredTop sz="94660"/>
  </p:normalViewPr>
  <p:slideViewPr>
    <p:cSldViewPr snapToGrid="0">
      <p:cViewPr>
        <p:scale>
          <a:sx n="50" d="100"/>
          <a:sy n="50" d="100"/>
        </p:scale>
        <p:origin x="2174" y="5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5A65E8-51FC-4353-BF01-CF2E78A6BB31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3AA3CF-55D9-4A01-9870-A779DE4042F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49732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BAD55-CEDA-C453-DF6E-08BD68CDD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EA071FD5-E4D4-B10B-9206-E63B48BC27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7D07D285-7F07-89B1-ADFD-43FD37995C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57F0D8E-2156-3BE1-0DAB-1D5D6F3B60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AA3CF-55D9-4A01-9870-A779DE4042FB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79095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070568-7DE2-34AD-57E2-A61B3196C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>
            <a:extLst>
              <a:ext uri="{FF2B5EF4-FFF2-40B4-BE49-F238E27FC236}">
                <a16:creationId xmlns:a16="http://schemas.microsoft.com/office/drawing/2014/main" id="{3A539092-77AF-44ED-C1E7-78CD9152E8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>
            <a:extLst>
              <a:ext uri="{FF2B5EF4-FFF2-40B4-BE49-F238E27FC236}">
                <a16:creationId xmlns:a16="http://schemas.microsoft.com/office/drawing/2014/main" id="{C25D9BCC-CCCC-C6C1-5221-46EE057DFE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3B6B54DF-93AD-B7DC-4529-FF4EC60954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3AA3CF-55D9-4A01-9870-A779DE4042FB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05943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98CA9A-34CB-5757-FF3B-52A9AFE51D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EC790C6C-621A-9A55-3B89-FA0B15893C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C2F2008-A83C-03CA-427F-9CE555F8E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D25E9C2-C027-05EF-D9B1-FCDA72180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A7C1ED2-C316-C725-05DA-2B5889E3A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5333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10DBBDC-4524-98ED-031C-994CDD59A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911A41A-C580-1500-63FC-AD66DF7372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95CA6BF-8DA3-81A8-F18C-671A20EC1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AD474A1-3802-5FA8-7D3D-FD8DBC473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4DFEB48-34B0-05F5-1D94-62D3C4E9C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0115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68F52960-B965-A7AE-6F84-8D1290BADD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EC4DD0E-39C7-564D-DA57-73E15E7C16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F5E08C5-D513-3A42-8C83-AB30B3519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47E820B-0F1B-A7A8-0B7F-588DC9198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AD2CCC0-D8D9-7E79-B9BF-36D1B5F3C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29701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802F4F5-7219-9D6A-60BF-60F28AF69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D31C0D2-7247-DCEA-8161-CD5DE6504B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95E7922-1DE8-E0C5-E7A9-CF8859BA6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F54DF97-2382-7AB7-0255-3652853CA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7252ADC-4860-145A-5C78-36B75DEFD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78867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791D7A-F9F4-CB15-6258-86C707E03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439A600-FA49-35A9-93D4-26E0B283F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AE4EC32-BF0B-8861-0E3F-3A2C43BC8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A7BD191-C274-A10B-50E9-5992836A4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A42066C-EB9C-45D9-A064-E8D2D8D95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19730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CFC9AFD-7EBC-14A9-6728-DBF82D277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30FC1BE-54FF-4286-489A-B7225B4A91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5F86D985-DD75-6D0E-15E4-E4F6B6B383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4AB47FC-279D-5759-EA10-AAE020668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B7C33B0-E829-AEA1-2371-D3EF94AFE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501FF71-873A-2600-2989-F4C2C8F21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76275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11D0A1B-67B4-6251-6422-C44AB1C81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A734E4D-444D-1BBF-4B72-AED403EA9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0D13B0F-043C-8DD6-46CC-96B76892D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30860B8F-0F8A-6979-CB9A-B3E0E0B9EB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76D50D14-BE44-42FC-C9E1-122B349768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DB3756E2-BD31-FD7B-FF22-C0327EA49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42E0F7D6-AD0A-39B4-DC4A-5137D143E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572BA41C-05F9-1C79-2EC3-6B2EECF6F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1964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CA5AD9-E3DD-AB0C-5C91-562ED5F5D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7B9FAAE9-B448-8176-3877-DF8A28C2B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F05CF7F-69AE-7F7B-4179-D9C8DAE42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C4B80F2C-ED46-65FA-757D-0E7E8B871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41734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FB39DD4-4BA9-FB44-07CF-06DF1BFB2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3B4820C-4CEC-39C6-73CB-0CEA3DEE1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DC583108-F766-F7A0-AA92-27C7ED743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939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60BB7BE-D2D8-FF9B-CB72-845D1452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3D1AA99-F198-BCC4-7777-6E7A1FBE4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7B65183-0B63-96A9-F402-67262373A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B2C553C-FE59-15A1-933B-E72989C0F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8263E35-139C-80DE-51D8-3E2F21477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1A3D366-70AD-7ED5-0615-69F01F611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98042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283A943-2E96-4B16-9384-30A249917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76040101-6F2C-1416-1232-E69B92163F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FB8F3288-5528-4500-5C01-B095587AA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C11B98A2-2A0E-A891-9796-11495F4A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14E9EF0-4ABF-FB41-89D8-647545FB4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6F0DF9B-6FA5-801E-3B22-0A76DB9F1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7412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B3BD721E-A5FD-74B8-81A2-E14FA551B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DEC14F6-99A6-32A6-DF02-6FB2364C7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68CAD60-8C5C-E3FF-253B-62870F7FA1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CFD563-E3FF-4EB9-BFC8-34B2D2A03D1F}" type="datetimeFigureOut">
              <a:rPr lang="hu-HU" smtClean="0"/>
              <a:t>2026. 02. 16.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E497861-7C13-8B48-B73B-4C3163B2DA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113C0E5-4A7F-FCEF-5A85-7312CE6129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FD0FBA-AED4-4EA5-8080-84F83403AB0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64501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E94628-BB90-CB03-A966-07FE2DAC30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 descr="A képen ital, kávé, étel, kávéscsésze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F0339A81-5D65-A4A4-E155-483D19F080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62082">
            <a:off x="3679712" y="6017945"/>
            <a:ext cx="4809426" cy="4809426"/>
          </a:xfrm>
          <a:prstGeom prst="rect">
            <a:avLst/>
          </a:prstGeom>
        </p:spPr>
      </p:pic>
      <p:pic>
        <p:nvPicPr>
          <p:cNvPr id="3" name="Kép 2" descr="A képen ital, kávé, étel, kávéscsésze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64324140-D179-ED03-5ED2-E34E32F99A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14571">
            <a:off x="7048486" y="6017945"/>
            <a:ext cx="4809426" cy="4809426"/>
          </a:xfrm>
          <a:prstGeom prst="rect">
            <a:avLst/>
          </a:prstGeom>
        </p:spPr>
      </p:pic>
      <p:pic>
        <p:nvPicPr>
          <p:cNvPr id="4" name="Kép 3" descr="A képen ital, kávé, étel, kávéscsésze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9C320915-DC1C-D613-1972-0DA43B7A3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41560">
            <a:off x="334087" y="5960812"/>
            <a:ext cx="4809426" cy="4809426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AD5C87F3-F6C2-7592-B5FA-6FBE0B5B62C3}"/>
              </a:ext>
            </a:extLst>
          </p:cNvPr>
          <p:cNvSpPr txBox="1"/>
          <p:nvPr/>
        </p:nvSpPr>
        <p:spPr>
          <a:xfrm>
            <a:off x="-11575" y="-2946061"/>
            <a:ext cx="12192000" cy="2708434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hu-HU" sz="6600" b="1" dirty="0">
                <a:solidFill>
                  <a:srgbClr val="F1D6B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Internetes kávézó </a:t>
            </a:r>
          </a:p>
          <a:p>
            <a:pPr algn="ctr">
              <a:spcAft>
                <a:spcPts val="1200"/>
              </a:spcAft>
            </a:pPr>
            <a:r>
              <a:rPr lang="hu-HU" sz="6600" b="1" dirty="0">
                <a:solidFill>
                  <a:srgbClr val="F1D6B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hálózati tervrajza </a:t>
            </a:r>
          </a:p>
          <a:p>
            <a:pPr algn="ctr"/>
            <a:r>
              <a:rPr lang="hu-HU" sz="2800" dirty="0">
                <a:solidFill>
                  <a:srgbClr val="F1D6B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Készítette: Ari Zétény, Bányai Levente, László Dániel</a:t>
            </a:r>
            <a:endParaRPr lang="hu-HU" sz="2800" b="1" dirty="0">
              <a:solidFill>
                <a:srgbClr val="F1D6B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4674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 descr="A képen ital, kávé, étel, kávéscsésze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F59EFC5A-2E4D-953F-B29C-BF4CECFCD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81384">
            <a:off x="3679712" y="2696011"/>
            <a:ext cx="4809426" cy="4809426"/>
          </a:xfrm>
          <a:prstGeom prst="rect">
            <a:avLst/>
          </a:prstGeom>
        </p:spPr>
      </p:pic>
      <p:pic>
        <p:nvPicPr>
          <p:cNvPr id="8" name="Kép 7" descr="A képen ital, kávé, étel, kávéscsésze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9136C208-056C-592A-236E-F9E8AD2CCD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26818">
            <a:off x="7117936" y="2730736"/>
            <a:ext cx="4809426" cy="4809426"/>
          </a:xfrm>
          <a:prstGeom prst="rect">
            <a:avLst/>
          </a:prstGeom>
        </p:spPr>
      </p:pic>
      <p:pic>
        <p:nvPicPr>
          <p:cNvPr id="9" name="Kép 8" descr="A képen ital, kávé, étel, kávéscsésze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BCF9D458-4061-B070-0C39-C2753B86E1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433631">
            <a:off x="334087" y="2615728"/>
            <a:ext cx="4809426" cy="4809426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38DE7374-E4E2-B495-DE40-568AC099D52B}"/>
              </a:ext>
            </a:extLst>
          </p:cNvPr>
          <p:cNvSpPr txBox="1"/>
          <p:nvPr/>
        </p:nvSpPr>
        <p:spPr>
          <a:xfrm>
            <a:off x="-11575" y="491623"/>
            <a:ext cx="12192000" cy="2708434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hu-HU" sz="6600" b="1" dirty="0">
                <a:solidFill>
                  <a:srgbClr val="F1D6B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Internetes kávézó </a:t>
            </a:r>
          </a:p>
          <a:p>
            <a:pPr algn="ctr">
              <a:spcAft>
                <a:spcPts val="1200"/>
              </a:spcAft>
            </a:pPr>
            <a:r>
              <a:rPr lang="hu-HU" sz="6600" b="1" dirty="0">
                <a:solidFill>
                  <a:srgbClr val="F1D6B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hálózati tervrajza </a:t>
            </a:r>
          </a:p>
          <a:p>
            <a:pPr algn="ctr"/>
            <a:r>
              <a:rPr lang="hu-HU" sz="2800" dirty="0">
                <a:solidFill>
                  <a:srgbClr val="F1D6B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Készítette: Ari Zétény, Bányai Levente, László Dániel</a:t>
            </a:r>
            <a:endParaRPr lang="hu-HU" sz="2800" b="1" dirty="0">
              <a:solidFill>
                <a:srgbClr val="F1D6B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717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28DA355-3C95-4B62-1F30-6FCAD3F903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 descr="A képen ital, kávé, étel, kávéscsésze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0FD2E237-9B86-8939-83FB-169A47382C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008446">
            <a:off x="-7582466" y="2696011"/>
            <a:ext cx="4809426" cy="4809426"/>
          </a:xfrm>
          <a:prstGeom prst="rect">
            <a:avLst/>
          </a:prstGeom>
        </p:spPr>
      </p:pic>
      <p:pic>
        <p:nvPicPr>
          <p:cNvPr id="8" name="Kép 7" descr="A képen ital, kávé, étel, kávéscsésze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21AF7BD5-9DC6-EBE3-7846-A1FF42E8A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08156">
            <a:off x="-4144242" y="2730736"/>
            <a:ext cx="4809426" cy="4809426"/>
          </a:xfrm>
          <a:prstGeom prst="rect">
            <a:avLst/>
          </a:prstGeom>
        </p:spPr>
      </p:pic>
      <p:pic>
        <p:nvPicPr>
          <p:cNvPr id="9" name="Kép 8" descr="A képen ital, kávé, étel, kávéscsésze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052A71A5-8BF5-BB68-4C54-07B14A2A7F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57957">
            <a:off x="-10928091" y="2615728"/>
            <a:ext cx="4809426" cy="4809426"/>
          </a:xfrm>
          <a:prstGeom prst="rect">
            <a:avLst/>
          </a:prstGeom>
        </p:spPr>
      </p:pic>
      <p:sp>
        <p:nvSpPr>
          <p:cNvPr id="10" name="Szövegdoboz 9">
            <a:extLst>
              <a:ext uri="{FF2B5EF4-FFF2-40B4-BE49-F238E27FC236}">
                <a16:creationId xmlns:a16="http://schemas.microsoft.com/office/drawing/2014/main" id="{F33BD798-6D4E-CD41-FE8C-DFCA85E1373E}"/>
              </a:ext>
            </a:extLst>
          </p:cNvPr>
          <p:cNvSpPr txBox="1"/>
          <p:nvPr/>
        </p:nvSpPr>
        <p:spPr>
          <a:xfrm>
            <a:off x="-11273753" y="491623"/>
            <a:ext cx="12192000" cy="2708434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hu-HU" sz="6600" b="1" dirty="0">
                <a:solidFill>
                  <a:srgbClr val="F1D6B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Internetes kávézó </a:t>
            </a:r>
          </a:p>
          <a:p>
            <a:pPr algn="ctr">
              <a:spcAft>
                <a:spcPts val="1200"/>
              </a:spcAft>
            </a:pPr>
            <a:r>
              <a:rPr lang="hu-HU" sz="6600" b="1" dirty="0">
                <a:solidFill>
                  <a:srgbClr val="F1D6B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hálózati tervrajza </a:t>
            </a:r>
          </a:p>
          <a:p>
            <a:pPr algn="ctr"/>
            <a:r>
              <a:rPr lang="hu-HU" sz="2800" dirty="0">
                <a:solidFill>
                  <a:srgbClr val="F1D6BF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Készítette: Ari Zétény, Bányai Levente, László Dániel</a:t>
            </a:r>
            <a:endParaRPr lang="hu-HU" sz="2800" b="1" dirty="0">
              <a:solidFill>
                <a:srgbClr val="F1D6BF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5" name="Csoportba foglalás 4">
            <a:extLst>
              <a:ext uri="{FF2B5EF4-FFF2-40B4-BE49-F238E27FC236}">
                <a16:creationId xmlns:a16="http://schemas.microsoft.com/office/drawing/2014/main" id="{C7EB5FC9-2015-517B-02D8-CA674BA9AF26}"/>
              </a:ext>
            </a:extLst>
          </p:cNvPr>
          <p:cNvGrpSpPr/>
          <p:nvPr/>
        </p:nvGrpSpPr>
        <p:grpSpPr>
          <a:xfrm rot="10951836">
            <a:off x="12073335" y="1859399"/>
            <a:ext cx="4536248" cy="3282467"/>
            <a:chOff x="4259484" y="1633537"/>
            <a:chExt cx="4962525" cy="3590925"/>
          </a:xfrm>
        </p:grpSpPr>
        <p:pic>
          <p:nvPicPr>
            <p:cNvPr id="6" name="Kép 5" descr="A képen ital, étel, kávé, koffein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AE6C7587-EB1B-BD05-D598-7F8BEA2CE60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9484" y="1633537"/>
              <a:ext cx="4962525" cy="3590925"/>
            </a:xfrm>
            <a:prstGeom prst="rect">
              <a:avLst/>
            </a:prstGeom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ABAB28E6-0CC6-C43B-E4FD-ABE1645A0139}"/>
                </a:ext>
              </a:extLst>
            </p:cNvPr>
            <p:cNvSpPr txBox="1"/>
            <p:nvPr/>
          </p:nvSpPr>
          <p:spPr>
            <a:xfrm rot="20670243">
              <a:off x="4724221" y="2946867"/>
              <a:ext cx="2647707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hu-HU" sz="4800" b="1" dirty="0">
                  <a:blipFill>
                    <a:blip r:embed="rId5"/>
                    <a:stretch>
                      <a:fillRect/>
                    </a:stretch>
                  </a:blipFill>
                  <a:effectLst>
                    <a:innerShdw blurRad="63500" dist="50800" dir="5400000">
                      <a:prstClr val="black">
                        <a:alpha val="50000"/>
                      </a:prstClr>
                    </a:innerShdw>
                  </a:effectLst>
                  <a:latin typeface="Arial Black" panose="020B0A04020102020204" pitchFamily="34" charset="0"/>
                  <a:ea typeface="Cambria" panose="02040503050406030204" pitchFamily="18" charset="0"/>
                  <a:cs typeface="Arial" panose="020B0604020202020204" pitchFamily="34" charset="0"/>
                </a:rPr>
                <a:t>SWOT</a:t>
              </a:r>
              <a:endParaRPr lang="hu-HU" sz="4800" dirty="0">
                <a:blipFill>
                  <a:blip r:embed="rId5"/>
                  <a:stretch>
                    <a:fillRect/>
                  </a:stretch>
                </a:blip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099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40FB0C-8CEB-18D1-3B4C-38602982E7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B088BE69-548B-2623-F98E-E2485D9F4497}"/>
              </a:ext>
            </a:extLst>
          </p:cNvPr>
          <p:cNvGrpSpPr/>
          <p:nvPr/>
        </p:nvGrpSpPr>
        <p:grpSpPr>
          <a:xfrm rot="4814108">
            <a:off x="-5887751" y="-8054761"/>
            <a:ext cx="9290542" cy="10325067"/>
            <a:chOff x="-1856126" y="-5254122"/>
            <a:chExt cx="9290542" cy="10325067"/>
          </a:xfrm>
        </p:grpSpPr>
        <p:pic>
          <p:nvPicPr>
            <p:cNvPr id="5" name="Kép 4" descr="A képen Téglalap, szöveg, tervezés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564BE5FF-06DC-80BA-28B8-B37538406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60735">
              <a:off x="-1856126" y="-5254122"/>
              <a:ext cx="9290542" cy="9290542"/>
            </a:xfrm>
            <a:prstGeom prst="rect">
              <a:avLst/>
            </a:prstGeom>
          </p:spPr>
        </p:pic>
        <p:grpSp>
          <p:nvGrpSpPr>
            <p:cNvPr id="15" name="Csoportba foglalás 14">
              <a:extLst>
                <a:ext uri="{FF2B5EF4-FFF2-40B4-BE49-F238E27FC236}">
                  <a16:creationId xmlns:a16="http://schemas.microsoft.com/office/drawing/2014/main" id="{D4897815-6CC0-00A1-C78C-9BD8ED1B4A52}"/>
                </a:ext>
              </a:extLst>
            </p:cNvPr>
            <p:cNvGrpSpPr/>
            <p:nvPr/>
          </p:nvGrpSpPr>
          <p:grpSpPr>
            <a:xfrm rot="186788">
              <a:off x="623273" y="146520"/>
              <a:ext cx="4070672" cy="4924425"/>
              <a:chOff x="431641" y="2381"/>
              <a:chExt cx="4070672" cy="4924425"/>
            </a:xfrm>
          </p:grpSpPr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03D04577-A420-A9C6-D745-B0C4CF4C6D8D}"/>
                  </a:ext>
                </a:extLst>
              </p:cNvPr>
              <p:cNvSpPr txBox="1"/>
              <p:nvPr/>
            </p:nvSpPr>
            <p:spPr>
              <a:xfrm rot="21078741">
                <a:off x="614710" y="2381"/>
                <a:ext cx="3887603" cy="4924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hu-HU" sz="38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Erősségeink</a:t>
                </a:r>
              </a:p>
              <a:p>
                <a:endParaRPr lang="hu-HU" sz="3600" dirty="0">
                  <a:solidFill>
                    <a:srgbClr val="454545"/>
                  </a:solidFill>
                  <a:effectLst>
                    <a:innerShdw blurRad="63500" dist="50800">
                      <a:prstClr val="black">
                        <a:alpha val="50000"/>
                      </a:prstClr>
                    </a:innerShdw>
                  </a:effectLst>
                  <a:latin typeface="Ink Free" panose="03080402000500000000" pitchFamily="66" charset="0"/>
                </a:endParaRPr>
              </a:p>
              <a:p>
                <a:pPr marL="358775" indent="-358775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Remek csapatmunka</a:t>
                </a:r>
              </a:p>
              <a:p>
                <a:pPr marL="358775" indent="-358775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Gyorsaság</a:t>
                </a:r>
              </a:p>
              <a:p>
                <a:pPr marL="358775" indent="-358775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Kitartás</a:t>
                </a:r>
              </a:p>
              <a:p>
                <a:pPr marL="358775" indent="-358775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Jó angoltudás</a:t>
                </a:r>
              </a:p>
              <a:p>
                <a:pPr marL="265113" indent="-265113">
                  <a:buFontTx/>
                  <a:buChar char="-"/>
                </a:pPr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</p:txBody>
          </p:sp>
          <p:sp>
            <p:nvSpPr>
              <p:cNvPr id="14" name="Ív 13">
                <a:extLst>
                  <a:ext uri="{FF2B5EF4-FFF2-40B4-BE49-F238E27FC236}">
                    <a16:creationId xmlns:a16="http://schemas.microsoft.com/office/drawing/2014/main" id="{771AFF3D-BB68-6C16-7234-C1C4AA3367A8}"/>
                  </a:ext>
                </a:extLst>
              </p:cNvPr>
              <p:cNvSpPr/>
              <p:nvPr/>
            </p:nvSpPr>
            <p:spPr>
              <a:xfrm rot="21179753" flipH="1">
                <a:off x="431641" y="725279"/>
                <a:ext cx="3865693" cy="266542"/>
              </a:xfrm>
              <a:prstGeom prst="arc">
                <a:avLst>
                  <a:gd name="adj1" fmla="val 11469742"/>
                  <a:gd name="adj2" fmla="val 21539720"/>
                </a:avLst>
              </a:prstGeom>
              <a:ln>
                <a:solidFill>
                  <a:srgbClr val="454545"/>
                </a:solidFill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</p:grp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E122E540-5F05-AA2C-C6AD-7C587AA062BF}"/>
              </a:ext>
            </a:extLst>
          </p:cNvPr>
          <p:cNvGrpSpPr/>
          <p:nvPr/>
        </p:nvGrpSpPr>
        <p:grpSpPr>
          <a:xfrm rot="17372606">
            <a:off x="8673715" y="-7479624"/>
            <a:ext cx="9290542" cy="9290542"/>
            <a:chOff x="4872852" y="-5232740"/>
            <a:chExt cx="9290542" cy="9290542"/>
          </a:xfrm>
        </p:grpSpPr>
        <p:pic>
          <p:nvPicPr>
            <p:cNvPr id="6" name="Kép 5" descr="A képen Téglalap, szöveg, tervezés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56530F21-DAE4-71EE-9C3A-BB073252055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41865">
              <a:off x="4872852" y="-5232740"/>
              <a:ext cx="9290542" cy="9290542"/>
            </a:xfrm>
            <a:prstGeom prst="rect">
              <a:avLst/>
            </a:prstGeom>
          </p:spPr>
        </p:pic>
        <p:grpSp>
          <p:nvGrpSpPr>
            <p:cNvPr id="21" name="Csoportba foglalás 20">
              <a:extLst>
                <a:ext uri="{FF2B5EF4-FFF2-40B4-BE49-F238E27FC236}">
                  <a16:creationId xmlns:a16="http://schemas.microsoft.com/office/drawing/2014/main" id="{992507BD-4E2E-D4EF-C8F6-58F78E9DD282}"/>
                </a:ext>
              </a:extLst>
            </p:cNvPr>
            <p:cNvGrpSpPr/>
            <p:nvPr/>
          </p:nvGrpSpPr>
          <p:grpSpPr>
            <a:xfrm>
              <a:off x="6784135" y="589120"/>
              <a:ext cx="5787122" cy="3447098"/>
              <a:chOff x="8320511" y="1164596"/>
              <a:chExt cx="5787122" cy="3447098"/>
            </a:xfrm>
          </p:grpSpPr>
          <p:sp>
            <p:nvSpPr>
              <p:cNvPr id="18" name="Szövegdoboz 17">
                <a:extLst>
                  <a:ext uri="{FF2B5EF4-FFF2-40B4-BE49-F238E27FC236}">
                    <a16:creationId xmlns:a16="http://schemas.microsoft.com/office/drawing/2014/main" id="{9F4E02B5-2AEE-8E89-4054-1CBD4CF88AA7}"/>
                  </a:ext>
                </a:extLst>
              </p:cNvPr>
              <p:cNvSpPr txBox="1"/>
              <p:nvPr/>
            </p:nvSpPr>
            <p:spPr>
              <a:xfrm rot="508531">
                <a:off x="8390616" y="1164596"/>
                <a:ext cx="3706448" cy="34470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u-HU" sz="3800" dirty="0">
                    <a:solidFill>
                      <a:srgbClr val="454545"/>
                    </a:solidFill>
                    <a:latin typeface="Ink Free" panose="03080402000500000000" pitchFamily="66" charset="0"/>
                  </a:rPr>
                  <a:t>Gyengeségeink</a:t>
                </a:r>
              </a:p>
              <a:p>
                <a:endParaRPr lang="hu-HU" sz="32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marL="265113" indent="-265113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latin typeface="Ink Free" panose="03080402000500000000" pitchFamily="66" charset="0"/>
                  </a:rPr>
                  <a:t>Figyelmetlenség</a:t>
                </a:r>
              </a:p>
              <a:p>
                <a:pPr marL="265113" indent="-265113">
                  <a:buFontTx/>
                  <a:buChar char="-"/>
                </a:pPr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</p:txBody>
          </p:sp>
          <p:sp>
            <p:nvSpPr>
              <p:cNvPr id="19" name="Ív 18">
                <a:extLst>
                  <a:ext uri="{FF2B5EF4-FFF2-40B4-BE49-F238E27FC236}">
                    <a16:creationId xmlns:a16="http://schemas.microsoft.com/office/drawing/2014/main" id="{4608DCCD-E073-9ADC-E98A-6AA821331461}"/>
                  </a:ext>
                </a:extLst>
              </p:cNvPr>
              <p:cNvSpPr/>
              <p:nvPr/>
            </p:nvSpPr>
            <p:spPr>
              <a:xfrm rot="464634" flipH="1">
                <a:off x="8320511" y="1993213"/>
                <a:ext cx="5787122" cy="282217"/>
              </a:xfrm>
              <a:prstGeom prst="arc">
                <a:avLst>
                  <a:gd name="adj1" fmla="val 12010655"/>
                  <a:gd name="adj2" fmla="val 21523705"/>
                </a:avLst>
              </a:prstGeom>
              <a:ln>
                <a:solidFill>
                  <a:srgbClr val="454545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0DDD68D6-35A5-23D2-709E-2B50A9CC27E8}"/>
              </a:ext>
            </a:extLst>
          </p:cNvPr>
          <p:cNvGrpSpPr/>
          <p:nvPr/>
        </p:nvGrpSpPr>
        <p:grpSpPr>
          <a:xfrm rot="15278644">
            <a:off x="-5313832" y="6033477"/>
            <a:ext cx="9290542" cy="9290542"/>
            <a:chOff x="-1679864" y="3342632"/>
            <a:chExt cx="9290542" cy="9290542"/>
          </a:xfrm>
        </p:grpSpPr>
        <p:pic>
          <p:nvPicPr>
            <p:cNvPr id="7" name="Kép 6" descr="A képen Téglalap, szöveg, tervezés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311B3997-6ACD-1904-F056-D275D540BE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986447">
              <a:off x="-1679864" y="3342632"/>
              <a:ext cx="9290542" cy="9290542"/>
            </a:xfrm>
            <a:prstGeom prst="rect">
              <a:avLst/>
            </a:prstGeom>
          </p:spPr>
        </p:pic>
        <p:grpSp>
          <p:nvGrpSpPr>
            <p:cNvPr id="2" name="Csoportba foglalás 1">
              <a:extLst>
                <a:ext uri="{FF2B5EF4-FFF2-40B4-BE49-F238E27FC236}">
                  <a16:creationId xmlns:a16="http://schemas.microsoft.com/office/drawing/2014/main" id="{5411729E-FC84-7F54-C45E-A7E07ECE856A}"/>
                </a:ext>
              </a:extLst>
            </p:cNvPr>
            <p:cNvGrpSpPr/>
            <p:nvPr/>
          </p:nvGrpSpPr>
          <p:grpSpPr>
            <a:xfrm>
              <a:off x="407941" y="4108379"/>
              <a:ext cx="3706448" cy="4031873"/>
              <a:chOff x="407941" y="4108379"/>
              <a:chExt cx="3706448" cy="4031873"/>
            </a:xfrm>
          </p:grpSpPr>
          <p:sp>
            <p:nvSpPr>
              <p:cNvPr id="28" name="Szövegdoboz 27">
                <a:extLst>
                  <a:ext uri="{FF2B5EF4-FFF2-40B4-BE49-F238E27FC236}">
                    <a16:creationId xmlns:a16="http://schemas.microsoft.com/office/drawing/2014/main" id="{4FB99F8D-9A17-BDC4-6A03-BC1ED90AC6F5}"/>
                  </a:ext>
                </a:extLst>
              </p:cNvPr>
              <p:cNvSpPr txBox="1"/>
              <p:nvPr/>
            </p:nvSpPr>
            <p:spPr>
              <a:xfrm rot="191768">
                <a:off x="407941" y="4108379"/>
                <a:ext cx="3706448" cy="40318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u-HU" sz="38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Lehetőségek</a:t>
                </a:r>
              </a:p>
              <a:p>
                <a:endParaRPr lang="hu-HU" sz="3200" dirty="0">
                  <a:solidFill>
                    <a:srgbClr val="454545"/>
                  </a:solidFill>
                  <a:effectLst>
                    <a:innerShdw blurRad="63500" dist="50800" dir="10800000">
                      <a:prstClr val="black">
                        <a:alpha val="50000"/>
                      </a:prstClr>
                    </a:innerShdw>
                  </a:effectLst>
                  <a:latin typeface="Ink Free" panose="03080402000500000000" pitchFamily="66" charset="0"/>
                </a:endParaRPr>
              </a:p>
              <a:p>
                <a:pPr marL="265113" indent="-265113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Gyors internet</a:t>
                </a:r>
              </a:p>
              <a:p>
                <a:pPr marL="265113" indent="-265113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Modern eszközök</a:t>
                </a:r>
              </a:p>
              <a:p>
                <a:pPr marL="265113" indent="-265113">
                  <a:buFontTx/>
                  <a:buChar char="-"/>
                </a:pPr>
                <a:endParaRPr lang="hu-HU" sz="30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</p:txBody>
          </p:sp>
          <p:sp>
            <p:nvSpPr>
              <p:cNvPr id="34" name="Szabadkézi sokszög: alakzat 33">
                <a:extLst>
                  <a:ext uri="{FF2B5EF4-FFF2-40B4-BE49-F238E27FC236}">
                    <a16:creationId xmlns:a16="http://schemas.microsoft.com/office/drawing/2014/main" id="{7170F03B-87B3-166F-BCC1-B492DEFAA078}"/>
                  </a:ext>
                </a:extLst>
              </p:cNvPr>
              <p:cNvSpPr/>
              <p:nvPr/>
            </p:nvSpPr>
            <p:spPr>
              <a:xfrm>
                <a:off x="598010" y="4771542"/>
                <a:ext cx="2647292" cy="116060"/>
              </a:xfrm>
              <a:custGeom>
                <a:avLst/>
                <a:gdLst>
                  <a:gd name="csX0" fmla="*/ 2435860 w 2435860"/>
                  <a:gd name="csY0" fmla="*/ 134620 h 134620"/>
                  <a:gd name="csX1" fmla="*/ 1277620 w 2435860"/>
                  <a:gd name="csY1" fmla="*/ 22860 h 134620"/>
                  <a:gd name="csX2" fmla="*/ 0 w 2435860"/>
                  <a:gd name="csY2" fmla="*/ 0 h 13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435860" h="134620">
                    <a:moveTo>
                      <a:pt x="2435860" y="134620"/>
                    </a:moveTo>
                    <a:cubicBezTo>
                      <a:pt x="2059728" y="89958"/>
                      <a:pt x="1683597" y="45297"/>
                      <a:pt x="1277620" y="22860"/>
                    </a:cubicBezTo>
                    <a:cubicBezTo>
                      <a:pt x="871643" y="423"/>
                      <a:pt x="435821" y="211"/>
                      <a:pt x="0" y="0"/>
                    </a:cubicBezTo>
                  </a:path>
                </a:pathLst>
              </a:custGeom>
              <a:noFill/>
              <a:ln>
                <a:solidFill>
                  <a:srgbClr val="454545"/>
                </a:solidFill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4026583A-4781-A37E-960C-D789EBCC3FF3}"/>
              </a:ext>
            </a:extLst>
          </p:cNvPr>
          <p:cNvGrpSpPr/>
          <p:nvPr/>
        </p:nvGrpSpPr>
        <p:grpSpPr>
          <a:xfrm rot="6758951">
            <a:off x="10288705" y="6033476"/>
            <a:ext cx="9290542" cy="9290542"/>
            <a:chOff x="4145813" y="3320067"/>
            <a:chExt cx="9290542" cy="9290542"/>
          </a:xfrm>
        </p:grpSpPr>
        <p:pic>
          <p:nvPicPr>
            <p:cNvPr id="8" name="Kép 7" descr="A képen Téglalap, szöveg, tervezés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0A40EA5A-1108-0076-25A7-55BE9C0003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86421">
              <a:off x="4145813" y="3320067"/>
              <a:ext cx="9290542" cy="9290542"/>
            </a:xfrm>
            <a:prstGeom prst="rect">
              <a:avLst/>
            </a:prstGeom>
          </p:spPr>
        </p:pic>
        <p:grpSp>
          <p:nvGrpSpPr>
            <p:cNvPr id="37" name="Csoportba foglalás 36">
              <a:extLst>
                <a:ext uri="{FF2B5EF4-FFF2-40B4-BE49-F238E27FC236}">
                  <a16:creationId xmlns:a16="http://schemas.microsoft.com/office/drawing/2014/main" id="{4ECF7FF5-A8BA-0F42-F2ED-D72F2AAB044B}"/>
                </a:ext>
              </a:extLst>
            </p:cNvPr>
            <p:cNvGrpSpPr/>
            <p:nvPr/>
          </p:nvGrpSpPr>
          <p:grpSpPr>
            <a:xfrm>
              <a:off x="7211665" y="4277925"/>
              <a:ext cx="3706448" cy="3447098"/>
              <a:chOff x="7252821" y="4192778"/>
              <a:chExt cx="3706448" cy="3447098"/>
            </a:xfrm>
          </p:grpSpPr>
          <p:sp>
            <p:nvSpPr>
              <p:cNvPr id="35" name="Szövegdoboz 34">
                <a:extLst>
                  <a:ext uri="{FF2B5EF4-FFF2-40B4-BE49-F238E27FC236}">
                    <a16:creationId xmlns:a16="http://schemas.microsoft.com/office/drawing/2014/main" id="{5CB659C2-BA97-F3DB-D227-9B213F098D2D}"/>
                  </a:ext>
                </a:extLst>
              </p:cNvPr>
              <p:cNvSpPr txBox="1"/>
              <p:nvPr/>
            </p:nvSpPr>
            <p:spPr>
              <a:xfrm rot="567592">
                <a:off x="7252821" y="4192778"/>
                <a:ext cx="3706448" cy="34470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hu-HU" sz="38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Veszélyek</a:t>
                </a:r>
              </a:p>
              <a:p>
                <a:pPr algn="ctr"/>
                <a:endParaRPr lang="hu-HU" sz="3200" dirty="0">
                  <a:solidFill>
                    <a:srgbClr val="454545"/>
                  </a:solidFill>
                  <a:effectLst>
                    <a:innerShdw blurRad="63500" dist="50800" dir="10800000">
                      <a:prstClr val="black">
                        <a:alpha val="50000"/>
                      </a:prstClr>
                    </a:innerShdw>
                  </a:effectLst>
                  <a:latin typeface="Ink Free" panose="03080402000500000000" pitchFamily="66" charset="0"/>
                </a:endParaRPr>
              </a:p>
              <a:p>
                <a:pPr marL="265113" indent="-265113" algn="ctr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Távolság</a:t>
                </a:r>
              </a:p>
              <a:p>
                <a:pPr marL="265113" indent="-265113" algn="ctr">
                  <a:buFontTx/>
                  <a:buChar char="-"/>
                </a:pPr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algn="ctr"/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algn="ctr"/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algn="ctr"/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algn="ctr"/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</p:txBody>
          </p:sp>
          <p:sp>
            <p:nvSpPr>
              <p:cNvPr id="36" name="Szabadkézi sokszög: alakzat 35">
                <a:extLst>
                  <a:ext uri="{FF2B5EF4-FFF2-40B4-BE49-F238E27FC236}">
                    <a16:creationId xmlns:a16="http://schemas.microsoft.com/office/drawing/2014/main" id="{59EBD426-F2F1-ED15-1815-4CE49419D3AF}"/>
                  </a:ext>
                </a:extLst>
              </p:cNvPr>
              <p:cNvSpPr/>
              <p:nvPr/>
            </p:nvSpPr>
            <p:spPr>
              <a:xfrm rot="478098">
                <a:off x="8302579" y="4852978"/>
                <a:ext cx="2069215" cy="62114"/>
              </a:xfrm>
              <a:custGeom>
                <a:avLst/>
                <a:gdLst>
                  <a:gd name="csX0" fmla="*/ 2435860 w 2435860"/>
                  <a:gd name="csY0" fmla="*/ 134620 h 134620"/>
                  <a:gd name="csX1" fmla="*/ 1277620 w 2435860"/>
                  <a:gd name="csY1" fmla="*/ 22860 h 134620"/>
                  <a:gd name="csX2" fmla="*/ 0 w 2435860"/>
                  <a:gd name="csY2" fmla="*/ 0 h 13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435860" h="134620">
                    <a:moveTo>
                      <a:pt x="2435860" y="134620"/>
                    </a:moveTo>
                    <a:cubicBezTo>
                      <a:pt x="2059728" y="89958"/>
                      <a:pt x="1683597" y="45297"/>
                      <a:pt x="1277620" y="22860"/>
                    </a:cubicBezTo>
                    <a:cubicBezTo>
                      <a:pt x="871643" y="423"/>
                      <a:pt x="435821" y="211"/>
                      <a:pt x="0" y="0"/>
                    </a:cubicBezTo>
                  </a:path>
                </a:pathLst>
              </a:custGeom>
              <a:noFill/>
              <a:ln>
                <a:solidFill>
                  <a:srgbClr val="454545"/>
                </a:solidFill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  <p:grpSp>
        <p:nvGrpSpPr>
          <p:cNvPr id="23" name="Csoportba foglalás 22">
            <a:extLst>
              <a:ext uri="{FF2B5EF4-FFF2-40B4-BE49-F238E27FC236}">
                <a16:creationId xmlns:a16="http://schemas.microsoft.com/office/drawing/2014/main" id="{7FB53898-FD3E-FA90-3161-2776CFDB8AEE}"/>
              </a:ext>
            </a:extLst>
          </p:cNvPr>
          <p:cNvGrpSpPr/>
          <p:nvPr/>
        </p:nvGrpSpPr>
        <p:grpSpPr>
          <a:xfrm rot="929757">
            <a:off x="4514295" y="2148959"/>
            <a:ext cx="4536248" cy="3282467"/>
            <a:chOff x="4259484" y="1633537"/>
            <a:chExt cx="4962525" cy="3590925"/>
          </a:xfrm>
        </p:grpSpPr>
        <p:pic>
          <p:nvPicPr>
            <p:cNvPr id="11" name="Kép 10" descr="A képen ital, étel, kávé, koffein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1A2B3DDA-2F0D-F9D6-4DED-265272EF2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9484" y="1633537"/>
              <a:ext cx="4962525" cy="3590925"/>
            </a:xfrm>
            <a:prstGeom prst="rect">
              <a:avLst/>
            </a:prstGeom>
          </p:spPr>
        </p:pic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1DDA1875-0557-30D6-E67E-3E354193D407}"/>
                </a:ext>
              </a:extLst>
            </p:cNvPr>
            <p:cNvSpPr txBox="1"/>
            <p:nvPr/>
          </p:nvSpPr>
          <p:spPr>
            <a:xfrm rot="20670243">
              <a:off x="4724221" y="2946867"/>
              <a:ext cx="2647707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hu-HU" sz="4800" b="1" dirty="0">
                  <a:blipFill>
                    <a:blip r:embed="rId6"/>
                    <a:stretch>
                      <a:fillRect/>
                    </a:stretch>
                  </a:blipFill>
                  <a:effectLst>
                    <a:innerShdw blurRad="63500" dist="50800" dir="5400000">
                      <a:prstClr val="black">
                        <a:alpha val="50000"/>
                      </a:prstClr>
                    </a:innerShdw>
                  </a:effectLst>
                  <a:latin typeface="Arial Black" panose="020B0A04020102020204" pitchFamily="34" charset="0"/>
                  <a:ea typeface="Cambria" panose="02040503050406030204" pitchFamily="18" charset="0"/>
                  <a:cs typeface="Arial" panose="020B0604020202020204" pitchFamily="34" charset="0"/>
                </a:rPr>
                <a:t>SWOT</a:t>
              </a:r>
              <a:endParaRPr lang="hu-HU" sz="4800" dirty="0">
                <a:blipFill>
                  <a:blip r:embed="rId6"/>
                  <a:stretch>
                    <a:fillRect/>
                  </a:stretch>
                </a:blip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07652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C94389-05BE-A758-8D32-F9EF710A6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Csoportba foglalás 2">
            <a:extLst>
              <a:ext uri="{FF2B5EF4-FFF2-40B4-BE49-F238E27FC236}">
                <a16:creationId xmlns:a16="http://schemas.microsoft.com/office/drawing/2014/main" id="{FD648C08-82BD-355F-4DB3-F3568E1F9FC4}"/>
              </a:ext>
            </a:extLst>
          </p:cNvPr>
          <p:cNvGrpSpPr/>
          <p:nvPr/>
        </p:nvGrpSpPr>
        <p:grpSpPr>
          <a:xfrm>
            <a:off x="-1856126" y="-5254122"/>
            <a:ext cx="9290542" cy="10325067"/>
            <a:chOff x="-1856126" y="-5254122"/>
            <a:chExt cx="9290542" cy="10325067"/>
          </a:xfrm>
        </p:grpSpPr>
        <p:pic>
          <p:nvPicPr>
            <p:cNvPr id="5" name="Kép 4" descr="A képen Téglalap, szöveg, tervezés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C507C59C-BB62-EC1F-81D0-00FDC59E6A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260735">
              <a:off x="-1856126" y="-5254122"/>
              <a:ext cx="9290542" cy="9290542"/>
            </a:xfrm>
            <a:prstGeom prst="rect">
              <a:avLst/>
            </a:prstGeom>
          </p:spPr>
        </p:pic>
        <p:grpSp>
          <p:nvGrpSpPr>
            <p:cNvPr id="15" name="Csoportba foglalás 14">
              <a:extLst>
                <a:ext uri="{FF2B5EF4-FFF2-40B4-BE49-F238E27FC236}">
                  <a16:creationId xmlns:a16="http://schemas.microsoft.com/office/drawing/2014/main" id="{6C631954-C058-A568-7B71-C76CAC68BACB}"/>
                </a:ext>
              </a:extLst>
            </p:cNvPr>
            <p:cNvGrpSpPr/>
            <p:nvPr/>
          </p:nvGrpSpPr>
          <p:grpSpPr>
            <a:xfrm rot="186788">
              <a:off x="623273" y="146520"/>
              <a:ext cx="4070672" cy="4924425"/>
              <a:chOff x="431641" y="2381"/>
              <a:chExt cx="4070672" cy="4924425"/>
            </a:xfrm>
          </p:grpSpPr>
          <p:sp>
            <p:nvSpPr>
              <p:cNvPr id="9" name="Szövegdoboz 8">
                <a:extLst>
                  <a:ext uri="{FF2B5EF4-FFF2-40B4-BE49-F238E27FC236}">
                    <a16:creationId xmlns:a16="http://schemas.microsoft.com/office/drawing/2014/main" id="{060A4852-4940-E37F-50B2-B24929BF34D5}"/>
                  </a:ext>
                </a:extLst>
              </p:cNvPr>
              <p:cNvSpPr txBox="1"/>
              <p:nvPr/>
            </p:nvSpPr>
            <p:spPr>
              <a:xfrm rot="21078741">
                <a:off x="614710" y="2381"/>
                <a:ext cx="3887603" cy="49244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hu-HU" sz="38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Erősségeink</a:t>
                </a:r>
              </a:p>
              <a:p>
                <a:endParaRPr lang="hu-HU" sz="3600" dirty="0">
                  <a:solidFill>
                    <a:srgbClr val="454545"/>
                  </a:solidFill>
                  <a:effectLst>
                    <a:innerShdw blurRad="63500" dist="50800">
                      <a:prstClr val="black">
                        <a:alpha val="50000"/>
                      </a:prstClr>
                    </a:innerShdw>
                  </a:effectLst>
                  <a:latin typeface="Ink Free" panose="03080402000500000000" pitchFamily="66" charset="0"/>
                </a:endParaRPr>
              </a:p>
              <a:p>
                <a:pPr marL="358775" indent="-358775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Remek csapatmunka</a:t>
                </a:r>
              </a:p>
              <a:p>
                <a:pPr marL="358775" indent="-358775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Gyorsaság</a:t>
                </a:r>
              </a:p>
              <a:p>
                <a:pPr marL="358775" indent="-358775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Kitartás</a:t>
                </a:r>
              </a:p>
              <a:p>
                <a:pPr marL="358775" indent="-358775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Jó angoltudás</a:t>
                </a:r>
              </a:p>
              <a:p>
                <a:pPr marL="265113" indent="-265113">
                  <a:buFontTx/>
                  <a:buChar char="-"/>
                </a:pPr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</p:txBody>
          </p:sp>
          <p:sp>
            <p:nvSpPr>
              <p:cNvPr id="14" name="Ív 13">
                <a:extLst>
                  <a:ext uri="{FF2B5EF4-FFF2-40B4-BE49-F238E27FC236}">
                    <a16:creationId xmlns:a16="http://schemas.microsoft.com/office/drawing/2014/main" id="{44B6B823-83F8-1D0D-BEB8-CB46C6B90C3D}"/>
                  </a:ext>
                </a:extLst>
              </p:cNvPr>
              <p:cNvSpPr/>
              <p:nvPr/>
            </p:nvSpPr>
            <p:spPr>
              <a:xfrm rot="21179753" flipH="1">
                <a:off x="431641" y="725279"/>
                <a:ext cx="3865693" cy="266542"/>
              </a:xfrm>
              <a:prstGeom prst="arc">
                <a:avLst>
                  <a:gd name="adj1" fmla="val 11469742"/>
                  <a:gd name="adj2" fmla="val 21539720"/>
                </a:avLst>
              </a:prstGeom>
              <a:ln>
                <a:solidFill>
                  <a:srgbClr val="454545"/>
                </a:solidFill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hu-HU" dirty="0"/>
              </a:p>
            </p:txBody>
          </p:sp>
        </p:grpSp>
      </p:grp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81BE5D5E-1465-85AA-0A31-B96B672DA6CF}"/>
              </a:ext>
            </a:extLst>
          </p:cNvPr>
          <p:cNvGrpSpPr/>
          <p:nvPr/>
        </p:nvGrpSpPr>
        <p:grpSpPr>
          <a:xfrm>
            <a:off x="4872851" y="-5232740"/>
            <a:ext cx="9290542" cy="9290542"/>
            <a:chOff x="4872851" y="-5232740"/>
            <a:chExt cx="9290542" cy="9290542"/>
          </a:xfrm>
        </p:grpSpPr>
        <p:pic>
          <p:nvPicPr>
            <p:cNvPr id="6" name="Kép 5" descr="A képen Téglalap, szöveg, tervezés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23503FDB-B967-68D1-4EAD-DF617571BA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41865">
              <a:off x="4872851" y="-5232740"/>
              <a:ext cx="9290542" cy="9290542"/>
            </a:xfrm>
            <a:prstGeom prst="rect">
              <a:avLst/>
            </a:prstGeom>
          </p:spPr>
        </p:pic>
        <p:grpSp>
          <p:nvGrpSpPr>
            <p:cNvPr id="21" name="Csoportba foglalás 20">
              <a:extLst>
                <a:ext uri="{FF2B5EF4-FFF2-40B4-BE49-F238E27FC236}">
                  <a16:creationId xmlns:a16="http://schemas.microsoft.com/office/drawing/2014/main" id="{724ED75E-7EED-658E-2250-FEDDACF9190E}"/>
                </a:ext>
              </a:extLst>
            </p:cNvPr>
            <p:cNvGrpSpPr/>
            <p:nvPr/>
          </p:nvGrpSpPr>
          <p:grpSpPr>
            <a:xfrm>
              <a:off x="6784135" y="589120"/>
              <a:ext cx="5787122" cy="3447098"/>
              <a:chOff x="8320511" y="1164596"/>
              <a:chExt cx="5787122" cy="3447098"/>
            </a:xfrm>
          </p:grpSpPr>
          <p:sp>
            <p:nvSpPr>
              <p:cNvPr id="18" name="Szövegdoboz 17">
                <a:extLst>
                  <a:ext uri="{FF2B5EF4-FFF2-40B4-BE49-F238E27FC236}">
                    <a16:creationId xmlns:a16="http://schemas.microsoft.com/office/drawing/2014/main" id="{C686A3AE-309C-EA5D-46A3-A6862DCEF874}"/>
                  </a:ext>
                </a:extLst>
              </p:cNvPr>
              <p:cNvSpPr txBox="1"/>
              <p:nvPr/>
            </p:nvSpPr>
            <p:spPr>
              <a:xfrm rot="508531">
                <a:off x="8390616" y="1164596"/>
                <a:ext cx="3706448" cy="34470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u-HU" sz="3800" dirty="0">
                    <a:solidFill>
                      <a:srgbClr val="454545"/>
                    </a:solidFill>
                    <a:latin typeface="Ink Free" panose="03080402000500000000" pitchFamily="66" charset="0"/>
                  </a:rPr>
                  <a:t>Gyengeségeink</a:t>
                </a:r>
              </a:p>
              <a:p>
                <a:endParaRPr lang="hu-HU" sz="32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marL="265113" indent="-265113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latin typeface="Ink Free" panose="03080402000500000000" pitchFamily="66" charset="0"/>
                  </a:rPr>
                  <a:t>Figyelmetlenség</a:t>
                </a:r>
              </a:p>
              <a:p>
                <a:pPr marL="265113" indent="-265113">
                  <a:buFontTx/>
                  <a:buChar char="-"/>
                </a:pPr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</p:txBody>
          </p:sp>
          <p:sp>
            <p:nvSpPr>
              <p:cNvPr id="19" name="Ív 18">
                <a:extLst>
                  <a:ext uri="{FF2B5EF4-FFF2-40B4-BE49-F238E27FC236}">
                    <a16:creationId xmlns:a16="http://schemas.microsoft.com/office/drawing/2014/main" id="{D6306A3B-A70A-4894-3FDA-92F63A3AA09D}"/>
                  </a:ext>
                </a:extLst>
              </p:cNvPr>
              <p:cNvSpPr/>
              <p:nvPr/>
            </p:nvSpPr>
            <p:spPr>
              <a:xfrm rot="464634" flipH="1">
                <a:off x="8320511" y="1993213"/>
                <a:ext cx="5787122" cy="282217"/>
              </a:xfrm>
              <a:prstGeom prst="arc">
                <a:avLst>
                  <a:gd name="adj1" fmla="val 12010655"/>
                  <a:gd name="adj2" fmla="val 21523705"/>
                </a:avLst>
              </a:prstGeom>
              <a:ln>
                <a:solidFill>
                  <a:srgbClr val="454545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39B5DEE0-ED7B-0135-7A4F-B65C23B50406}"/>
              </a:ext>
            </a:extLst>
          </p:cNvPr>
          <p:cNvGrpSpPr/>
          <p:nvPr/>
        </p:nvGrpSpPr>
        <p:grpSpPr>
          <a:xfrm>
            <a:off x="-1679864" y="3342632"/>
            <a:ext cx="9290542" cy="9290542"/>
            <a:chOff x="-1679864" y="3342632"/>
            <a:chExt cx="9290542" cy="9290542"/>
          </a:xfrm>
        </p:grpSpPr>
        <p:pic>
          <p:nvPicPr>
            <p:cNvPr id="7" name="Kép 6" descr="A képen Téglalap, szöveg, tervezés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F8DB813E-06B5-A293-3D2F-6154E04FBD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986447">
              <a:off x="-1679864" y="3342632"/>
              <a:ext cx="9290542" cy="9290542"/>
            </a:xfrm>
            <a:prstGeom prst="rect">
              <a:avLst/>
            </a:prstGeom>
          </p:spPr>
        </p:pic>
        <p:grpSp>
          <p:nvGrpSpPr>
            <p:cNvPr id="2" name="Csoportba foglalás 1">
              <a:extLst>
                <a:ext uri="{FF2B5EF4-FFF2-40B4-BE49-F238E27FC236}">
                  <a16:creationId xmlns:a16="http://schemas.microsoft.com/office/drawing/2014/main" id="{4C673484-72FE-31A0-A5D5-CF2309CDD2BA}"/>
                </a:ext>
              </a:extLst>
            </p:cNvPr>
            <p:cNvGrpSpPr/>
            <p:nvPr/>
          </p:nvGrpSpPr>
          <p:grpSpPr>
            <a:xfrm>
              <a:off x="407941" y="4108379"/>
              <a:ext cx="3706448" cy="4031873"/>
              <a:chOff x="407941" y="4108379"/>
              <a:chExt cx="3706448" cy="4031873"/>
            </a:xfrm>
          </p:grpSpPr>
          <p:sp>
            <p:nvSpPr>
              <p:cNvPr id="28" name="Szövegdoboz 27">
                <a:extLst>
                  <a:ext uri="{FF2B5EF4-FFF2-40B4-BE49-F238E27FC236}">
                    <a16:creationId xmlns:a16="http://schemas.microsoft.com/office/drawing/2014/main" id="{136E0163-285C-83D3-4AF0-93D8B8EAA49F}"/>
                  </a:ext>
                </a:extLst>
              </p:cNvPr>
              <p:cNvSpPr txBox="1"/>
              <p:nvPr/>
            </p:nvSpPr>
            <p:spPr>
              <a:xfrm rot="191768">
                <a:off x="407941" y="4108379"/>
                <a:ext cx="3706448" cy="40318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u-HU" sz="38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Lehetőségek</a:t>
                </a:r>
              </a:p>
              <a:p>
                <a:endParaRPr lang="hu-HU" sz="3200" dirty="0">
                  <a:solidFill>
                    <a:srgbClr val="454545"/>
                  </a:solidFill>
                  <a:effectLst>
                    <a:innerShdw blurRad="63500" dist="50800" dir="10800000">
                      <a:prstClr val="black">
                        <a:alpha val="50000"/>
                      </a:prstClr>
                    </a:innerShdw>
                  </a:effectLst>
                  <a:latin typeface="Ink Free" panose="03080402000500000000" pitchFamily="66" charset="0"/>
                </a:endParaRPr>
              </a:p>
              <a:p>
                <a:pPr marL="265113" indent="-265113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Gyors internet</a:t>
                </a:r>
              </a:p>
              <a:p>
                <a:pPr marL="265113" indent="-265113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Modern eszközök</a:t>
                </a:r>
              </a:p>
              <a:p>
                <a:pPr marL="265113" indent="-265113">
                  <a:buFontTx/>
                  <a:buChar char="-"/>
                </a:pPr>
                <a:endParaRPr lang="hu-HU" sz="30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</p:txBody>
          </p:sp>
          <p:sp>
            <p:nvSpPr>
              <p:cNvPr id="34" name="Szabadkézi sokszög: alakzat 33">
                <a:extLst>
                  <a:ext uri="{FF2B5EF4-FFF2-40B4-BE49-F238E27FC236}">
                    <a16:creationId xmlns:a16="http://schemas.microsoft.com/office/drawing/2014/main" id="{233414C8-5BE6-55FD-85D5-F22B150E2104}"/>
                  </a:ext>
                </a:extLst>
              </p:cNvPr>
              <p:cNvSpPr/>
              <p:nvPr/>
            </p:nvSpPr>
            <p:spPr>
              <a:xfrm>
                <a:off x="598010" y="4771542"/>
                <a:ext cx="2647292" cy="116060"/>
              </a:xfrm>
              <a:custGeom>
                <a:avLst/>
                <a:gdLst>
                  <a:gd name="csX0" fmla="*/ 2435860 w 2435860"/>
                  <a:gd name="csY0" fmla="*/ 134620 h 134620"/>
                  <a:gd name="csX1" fmla="*/ 1277620 w 2435860"/>
                  <a:gd name="csY1" fmla="*/ 22860 h 134620"/>
                  <a:gd name="csX2" fmla="*/ 0 w 2435860"/>
                  <a:gd name="csY2" fmla="*/ 0 h 13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435860" h="134620">
                    <a:moveTo>
                      <a:pt x="2435860" y="134620"/>
                    </a:moveTo>
                    <a:cubicBezTo>
                      <a:pt x="2059728" y="89958"/>
                      <a:pt x="1683597" y="45297"/>
                      <a:pt x="1277620" y="22860"/>
                    </a:cubicBezTo>
                    <a:cubicBezTo>
                      <a:pt x="871643" y="423"/>
                      <a:pt x="435821" y="211"/>
                      <a:pt x="0" y="0"/>
                    </a:cubicBezTo>
                  </a:path>
                </a:pathLst>
              </a:custGeom>
              <a:noFill/>
              <a:ln>
                <a:solidFill>
                  <a:srgbClr val="454545"/>
                </a:solidFill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70C00A66-3F41-1FDD-239C-546359A11D59}"/>
              </a:ext>
            </a:extLst>
          </p:cNvPr>
          <p:cNvGrpSpPr/>
          <p:nvPr/>
        </p:nvGrpSpPr>
        <p:grpSpPr>
          <a:xfrm>
            <a:off x="4145813" y="3320067"/>
            <a:ext cx="9290542" cy="9290542"/>
            <a:chOff x="4145813" y="3320067"/>
            <a:chExt cx="9290542" cy="9290542"/>
          </a:xfrm>
        </p:grpSpPr>
        <p:pic>
          <p:nvPicPr>
            <p:cNvPr id="8" name="Kép 7" descr="A képen Téglalap, szöveg, tervezés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13277BB5-6DEB-7F77-DB00-E512D95244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486421">
              <a:off x="4145813" y="3320067"/>
              <a:ext cx="9290542" cy="9290542"/>
            </a:xfrm>
            <a:prstGeom prst="rect">
              <a:avLst/>
            </a:prstGeom>
          </p:spPr>
        </p:pic>
        <p:grpSp>
          <p:nvGrpSpPr>
            <p:cNvPr id="37" name="Csoportba foglalás 36">
              <a:extLst>
                <a:ext uri="{FF2B5EF4-FFF2-40B4-BE49-F238E27FC236}">
                  <a16:creationId xmlns:a16="http://schemas.microsoft.com/office/drawing/2014/main" id="{FB0F646E-45C5-11AD-6FF5-77865CFC39A0}"/>
                </a:ext>
              </a:extLst>
            </p:cNvPr>
            <p:cNvGrpSpPr/>
            <p:nvPr/>
          </p:nvGrpSpPr>
          <p:grpSpPr>
            <a:xfrm>
              <a:off x="7211665" y="4277925"/>
              <a:ext cx="3706448" cy="3447098"/>
              <a:chOff x="7252821" y="4192778"/>
              <a:chExt cx="3706448" cy="3447098"/>
            </a:xfrm>
          </p:grpSpPr>
          <p:sp>
            <p:nvSpPr>
              <p:cNvPr id="35" name="Szövegdoboz 34">
                <a:extLst>
                  <a:ext uri="{FF2B5EF4-FFF2-40B4-BE49-F238E27FC236}">
                    <a16:creationId xmlns:a16="http://schemas.microsoft.com/office/drawing/2014/main" id="{4BA34F65-4A7E-4DF8-59B6-D07D715C2380}"/>
                  </a:ext>
                </a:extLst>
              </p:cNvPr>
              <p:cNvSpPr txBox="1"/>
              <p:nvPr/>
            </p:nvSpPr>
            <p:spPr>
              <a:xfrm rot="567592">
                <a:off x="7252821" y="4192778"/>
                <a:ext cx="3706448" cy="34470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hu-HU" sz="38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Veszélyek</a:t>
                </a:r>
              </a:p>
              <a:p>
                <a:pPr algn="ctr"/>
                <a:endParaRPr lang="hu-HU" sz="3200" dirty="0">
                  <a:solidFill>
                    <a:srgbClr val="454545"/>
                  </a:solidFill>
                  <a:effectLst>
                    <a:innerShdw blurRad="63500" dist="50800" dir="10800000">
                      <a:prstClr val="black">
                        <a:alpha val="50000"/>
                      </a:prstClr>
                    </a:innerShdw>
                  </a:effectLst>
                  <a:latin typeface="Ink Free" panose="03080402000500000000" pitchFamily="66" charset="0"/>
                </a:endParaRPr>
              </a:p>
              <a:p>
                <a:pPr marL="265113" indent="-265113" algn="ctr">
                  <a:buFontTx/>
                  <a:buChar char="-"/>
                </a:pPr>
                <a:r>
                  <a:rPr lang="hu-HU" sz="3000" dirty="0">
                    <a:solidFill>
                      <a:srgbClr val="454545"/>
                    </a:solidFill>
                    <a:effectLst>
                      <a:innerShdw blurRad="63500" dist="50800" dir="10800000">
                        <a:prstClr val="black">
                          <a:alpha val="50000"/>
                        </a:prstClr>
                      </a:innerShdw>
                    </a:effectLst>
                    <a:latin typeface="Ink Free" panose="03080402000500000000" pitchFamily="66" charset="0"/>
                  </a:rPr>
                  <a:t>Távolság</a:t>
                </a:r>
              </a:p>
              <a:p>
                <a:pPr marL="265113" indent="-265113" algn="ctr">
                  <a:buFontTx/>
                  <a:buChar char="-"/>
                </a:pPr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algn="ctr"/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algn="ctr"/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algn="ctr"/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  <a:p>
                <a:pPr algn="ctr"/>
                <a:endParaRPr lang="hu-HU" sz="2400" dirty="0">
                  <a:solidFill>
                    <a:srgbClr val="454545"/>
                  </a:solidFill>
                  <a:latin typeface="Ink Free" panose="03080402000500000000" pitchFamily="66" charset="0"/>
                </a:endParaRPr>
              </a:p>
            </p:txBody>
          </p:sp>
          <p:sp>
            <p:nvSpPr>
              <p:cNvPr id="36" name="Szabadkézi sokszög: alakzat 35">
                <a:extLst>
                  <a:ext uri="{FF2B5EF4-FFF2-40B4-BE49-F238E27FC236}">
                    <a16:creationId xmlns:a16="http://schemas.microsoft.com/office/drawing/2014/main" id="{A5A59ED2-0AA3-8F7D-409F-C5E5C40EE4E3}"/>
                  </a:ext>
                </a:extLst>
              </p:cNvPr>
              <p:cNvSpPr/>
              <p:nvPr/>
            </p:nvSpPr>
            <p:spPr>
              <a:xfrm rot="478098">
                <a:off x="8302579" y="4852978"/>
                <a:ext cx="2069215" cy="62114"/>
              </a:xfrm>
              <a:custGeom>
                <a:avLst/>
                <a:gdLst>
                  <a:gd name="csX0" fmla="*/ 2435860 w 2435860"/>
                  <a:gd name="csY0" fmla="*/ 134620 h 134620"/>
                  <a:gd name="csX1" fmla="*/ 1277620 w 2435860"/>
                  <a:gd name="csY1" fmla="*/ 22860 h 134620"/>
                  <a:gd name="csX2" fmla="*/ 0 w 2435860"/>
                  <a:gd name="csY2" fmla="*/ 0 h 134620"/>
                </a:gdLst>
                <a:ahLst/>
                <a:cxnLst>
                  <a:cxn ang="0">
                    <a:pos x="csX0" y="csY0"/>
                  </a:cxn>
                  <a:cxn ang="0">
                    <a:pos x="csX1" y="csY1"/>
                  </a:cxn>
                  <a:cxn ang="0">
                    <a:pos x="csX2" y="csY2"/>
                  </a:cxn>
                </a:cxnLst>
                <a:rect l="l" t="t" r="r" b="b"/>
                <a:pathLst>
                  <a:path w="2435860" h="134620">
                    <a:moveTo>
                      <a:pt x="2435860" y="134620"/>
                    </a:moveTo>
                    <a:cubicBezTo>
                      <a:pt x="2059728" y="89958"/>
                      <a:pt x="1683597" y="45297"/>
                      <a:pt x="1277620" y="22860"/>
                    </a:cubicBezTo>
                    <a:cubicBezTo>
                      <a:pt x="871643" y="423"/>
                      <a:pt x="435821" y="211"/>
                      <a:pt x="0" y="0"/>
                    </a:cubicBezTo>
                  </a:path>
                </a:pathLst>
              </a:custGeom>
              <a:noFill/>
              <a:ln>
                <a:solidFill>
                  <a:srgbClr val="454545"/>
                </a:solidFill>
              </a:ln>
              <a:effectLst>
                <a:innerShdw blurRad="63500" dist="50800" dir="108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hu-HU"/>
              </a:p>
            </p:txBody>
          </p:sp>
        </p:grpSp>
      </p:grpSp>
      <p:grpSp>
        <p:nvGrpSpPr>
          <p:cNvPr id="23" name="Csoportba foglalás 22">
            <a:extLst>
              <a:ext uri="{FF2B5EF4-FFF2-40B4-BE49-F238E27FC236}">
                <a16:creationId xmlns:a16="http://schemas.microsoft.com/office/drawing/2014/main" id="{C737F244-16D5-F8D0-C960-C4F48D2CF715}"/>
              </a:ext>
            </a:extLst>
          </p:cNvPr>
          <p:cNvGrpSpPr/>
          <p:nvPr/>
        </p:nvGrpSpPr>
        <p:grpSpPr>
          <a:xfrm rot="929757">
            <a:off x="4514295" y="2148959"/>
            <a:ext cx="4536248" cy="3282467"/>
            <a:chOff x="4259484" y="1633537"/>
            <a:chExt cx="4962525" cy="3590925"/>
          </a:xfrm>
        </p:grpSpPr>
        <p:pic>
          <p:nvPicPr>
            <p:cNvPr id="11" name="Kép 10" descr="A képen ital, étel, kávé, koffein látható&#10;&#10;Előfordulhat, hogy az AI által létrehozott tartalom helytelen.">
              <a:extLst>
                <a:ext uri="{FF2B5EF4-FFF2-40B4-BE49-F238E27FC236}">
                  <a16:creationId xmlns:a16="http://schemas.microsoft.com/office/drawing/2014/main" id="{CD4644E8-5466-A69B-B267-83B8EC00ED8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59484" y="1633537"/>
              <a:ext cx="4962525" cy="3590925"/>
            </a:xfrm>
            <a:prstGeom prst="rect">
              <a:avLst/>
            </a:prstGeom>
          </p:spPr>
        </p:pic>
        <p:sp>
          <p:nvSpPr>
            <p:cNvPr id="20" name="Szövegdoboz 19">
              <a:extLst>
                <a:ext uri="{FF2B5EF4-FFF2-40B4-BE49-F238E27FC236}">
                  <a16:creationId xmlns:a16="http://schemas.microsoft.com/office/drawing/2014/main" id="{B0004D3C-6258-EC3B-1CC7-675BA6A0BF7E}"/>
                </a:ext>
              </a:extLst>
            </p:cNvPr>
            <p:cNvSpPr txBox="1"/>
            <p:nvPr/>
          </p:nvSpPr>
          <p:spPr>
            <a:xfrm rot="20670243">
              <a:off x="4724221" y="2946867"/>
              <a:ext cx="2647707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hu-HU" sz="4800" b="1" dirty="0">
                  <a:blipFill>
                    <a:blip r:embed="rId6"/>
                    <a:stretch>
                      <a:fillRect/>
                    </a:stretch>
                  </a:blipFill>
                  <a:effectLst>
                    <a:innerShdw blurRad="63500" dist="50800" dir="5400000">
                      <a:prstClr val="black">
                        <a:alpha val="50000"/>
                      </a:prstClr>
                    </a:innerShdw>
                  </a:effectLst>
                  <a:latin typeface="Arial Black" panose="020B0A04020102020204" pitchFamily="34" charset="0"/>
                  <a:ea typeface="Cambria" panose="02040503050406030204" pitchFamily="18" charset="0"/>
                  <a:cs typeface="Arial" panose="020B0604020202020204" pitchFamily="34" charset="0"/>
                </a:rPr>
                <a:t>SWOT</a:t>
              </a:r>
              <a:endParaRPr lang="hu-HU" sz="4800" dirty="0">
                <a:blipFill>
                  <a:blip r:embed="rId6"/>
                  <a:stretch>
                    <a:fillRect/>
                  </a:stretch>
                </a:blip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15078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79</Words>
  <Application>Microsoft Office PowerPoint</Application>
  <PresentationFormat>Szélesvásznú</PresentationFormat>
  <Paragraphs>70</Paragraphs>
  <Slides>5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2" baseType="lpstr">
      <vt:lpstr>Aptos</vt:lpstr>
      <vt:lpstr>Aptos Display</vt:lpstr>
      <vt:lpstr>Arial</vt:lpstr>
      <vt:lpstr>Arial Black</vt:lpstr>
      <vt:lpstr>Cambria</vt:lpstr>
      <vt:lpstr>Ink Free</vt:lpstr>
      <vt:lpstr>Office-téma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Levente Bányai</dc:creator>
  <cp:lastModifiedBy>Levente Bányai</cp:lastModifiedBy>
  <cp:revision>8</cp:revision>
  <dcterms:created xsi:type="dcterms:W3CDTF">2026-02-15T18:06:53Z</dcterms:created>
  <dcterms:modified xsi:type="dcterms:W3CDTF">2026-02-16T15:39:37Z</dcterms:modified>
</cp:coreProperties>
</file>

<file path=docProps/thumbnail.jpeg>
</file>